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2" r:id="rId5"/>
    <p:sldId id="271" r:id="rId6"/>
    <p:sldId id="278" r:id="rId7"/>
    <p:sldId id="273" r:id="rId8"/>
    <p:sldId id="274" r:id="rId9"/>
    <p:sldId id="275" r:id="rId10"/>
    <p:sldId id="276" r:id="rId11"/>
    <p:sldId id="277" r:id="rId12"/>
    <p:sldId id="261" r:id="rId13"/>
    <p:sldId id="262" r:id="rId14"/>
    <p:sldId id="263" r:id="rId15"/>
    <p:sldId id="285" r:id="rId16"/>
    <p:sldId id="266" r:id="rId17"/>
    <p:sldId id="287" r:id="rId18"/>
    <p:sldId id="288" r:id="rId19"/>
    <p:sldId id="289" r:id="rId20"/>
    <p:sldId id="282" r:id="rId21"/>
    <p:sldId id="283" r:id="rId22"/>
    <p:sldId id="284" r:id="rId23"/>
    <p:sldId id="290" r:id="rId24"/>
    <p:sldId id="291" r:id="rId25"/>
    <p:sldId id="292" r:id="rId26"/>
    <p:sldId id="293" r:id="rId2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590" autoAdjust="0"/>
  </p:normalViewPr>
  <p:slideViewPr>
    <p:cSldViewPr>
      <p:cViewPr varScale="1">
        <p:scale>
          <a:sx n="71" d="100"/>
          <a:sy n="71" d="100"/>
        </p:scale>
        <p:origin x="-136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46154CEE-49DF-4915-857E-F705624214EF}" type="datetimeFigureOut">
              <a:rPr lang="de-DE" smtClean="0"/>
              <a:t>07.05.2014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95376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6154CEE-49DF-4915-857E-F705624214EF}" type="datetimeFigureOut">
              <a:rPr lang="de-DE" smtClean="0"/>
              <a:t>07.05.2014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3248308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6154CEE-49DF-4915-857E-F705624214EF}" type="datetimeFigureOut">
              <a:rPr lang="de-DE" smtClean="0"/>
              <a:t>07.05.2014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422228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6154CEE-49DF-4915-857E-F705624214EF}" type="datetimeFigureOut">
              <a:rPr lang="de-DE" smtClean="0"/>
              <a:t>07.05.2014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349964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46154CEE-49DF-4915-857E-F705624214EF}" type="datetimeFigureOut">
              <a:rPr lang="de-DE" smtClean="0"/>
              <a:t>07.05.2014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60960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46154CEE-49DF-4915-857E-F705624214EF}" type="datetimeFigureOut">
              <a:rPr lang="de-DE" smtClean="0"/>
              <a:t>07.05.2014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246583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46154CEE-49DF-4915-857E-F705624214EF}" type="datetimeFigureOut">
              <a:rPr lang="de-DE" smtClean="0"/>
              <a:t>07.05.2014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92817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46154CEE-49DF-4915-857E-F705624214EF}" type="datetimeFigureOut">
              <a:rPr lang="de-DE" smtClean="0"/>
              <a:t>07.05.2014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405609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6154CEE-49DF-4915-857E-F705624214EF}" type="datetimeFigureOut">
              <a:rPr lang="de-DE" smtClean="0"/>
              <a:t>07.05.2014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78292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46154CEE-49DF-4915-857E-F705624214EF}" type="datetimeFigureOut">
              <a:rPr lang="de-DE" smtClean="0"/>
              <a:t>07.05.2014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274290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46154CEE-49DF-4915-857E-F705624214EF}" type="datetimeFigureOut">
              <a:rPr lang="de-DE" smtClean="0"/>
              <a:t>07.05.2014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D37C56E5-135C-4178-AD1F-AF3AC4D6C8B3}" type="slidenum">
              <a:rPr lang="de-DE" smtClean="0"/>
              <a:t>‹Nr.›</a:t>
            </a:fld>
            <a:endParaRPr lang="de-DE"/>
          </a:p>
        </p:txBody>
      </p:sp>
    </p:spTree>
    <p:extLst>
      <p:ext uri="{BB962C8B-B14F-4D97-AF65-F5344CB8AC3E}">
        <p14:creationId xmlns:p14="http://schemas.microsoft.com/office/powerpoint/2010/main" val="96297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54CEE-49DF-4915-857E-F705624214EF}" type="datetimeFigureOut">
              <a:rPr lang="de-DE" smtClean="0"/>
              <a:t>07.05.2014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C56E5-135C-4178-AD1F-AF3AC4D6C8B3}" type="slidenum">
              <a:rPr lang="de-DE" smtClean="0"/>
              <a:t>‹Nr.›</a:t>
            </a:fld>
            <a:endParaRPr lang="de-DE"/>
          </a:p>
        </p:txBody>
      </p:sp>
    </p:spTree>
    <p:extLst>
      <p:ext uri="{BB962C8B-B14F-4D97-AF65-F5344CB8AC3E}">
        <p14:creationId xmlns:p14="http://schemas.microsoft.com/office/powerpoint/2010/main" val="2683333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koua.comeze.com/IEEEpaperUsability_Koua.pdf" TargetMode="External"/><Relationship Id="rId2" Type="http://schemas.openxmlformats.org/officeDocument/2006/relationships/hyperlink" Target="http://geoanalytics.net/and/papers/giscience06.pdf" TargetMode="External"/><Relationship Id="rId1" Type="http://schemas.openxmlformats.org/officeDocument/2006/relationships/slideLayout" Target="../slideLayouts/slideLayout2.xml"/><Relationship Id="rId4" Type="http://schemas.openxmlformats.org/officeDocument/2006/relationships/hyperlink" Target="http://www.handbuch-usability.de/begriffsdefinition.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3568" y="1484784"/>
            <a:ext cx="7772400" cy="1470025"/>
          </a:xfrm>
        </p:spPr>
        <p:txBody>
          <a:bodyPr/>
          <a:lstStyle/>
          <a:p>
            <a:r>
              <a:rPr lang="de-DE" dirty="0" smtClean="0"/>
              <a:t>Usability von Webseiten</a:t>
            </a:r>
            <a:endParaRPr lang="de-DE" dirty="0"/>
          </a:p>
        </p:txBody>
      </p:sp>
      <p:sp>
        <p:nvSpPr>
          <p:cNvPr id="3" name="Untertitel 2"/>
          <p:cNvSpPr>
            <a:spLocks noGrp="1"/>
          </p:cNvSpPr>
          <p:nvPr>
            <p:ph type="subTitle" idx="1"/>
          </p:nvPr>
        </p:nvSpPr>
        <p:spPr/>
        <p:txBody>
          <a:bodyPr/>
          <a:lstStyle/>
          <a:p>
            <a:r>
              <a:rPr lang="de-DE" dirty="0"/>
              <a:t>v</a:t>
            </a:r>
            <a:r>
              <a:rPr lang="de-DE" dirty="0" smtClean="0"/>
              <a:t>on</a:t>
            </a:r>
          </a:p>
          <a:p>
            <a:r>
              <a:rPr lang="de-DE" dirty="0" smtClean="0"/>
              <a:t>Alexandra </a:t>
            </a:r>
            <a:r>
              <a:rPr lang="de-DE" dirty="0" err="1" smtClean="0"/>
              <a:t>Kaulfuß</a:t>
            </a:r>
            <a:endParaRPr lang="de-DE" dirty="0"/>
          </a:p>
        </p:txBody>
      </p:sp>
      <p:sp>
        <p:nvSpPr>
          <p:cNvPr id="4" name="Textfeld 3"/>
          <p:cNvSpPr txBox="1"/>
          <p:nvPr/>
        </p:nvSpPr>
        <p:spPr>
          <a:xfrm>
            <a:off x="2627784" y="2574750"/>
            <a:ext cx="3240360" cy="584775"/>
          </a:xfrm>
          <a:prstGeom prst="rect">
            <a:avLst/>
          </a:prstGeom>
          <a:noFill/>
        </p:spPr>
        <p:txBody>
          <a:bodyPr wrap="square" rtlCol="0">
            <a:spAutoFit/>
          </a:bodyPr>
          <a:lstStyle/>
          <a:p>
            <a:pPr algn="ctr"/>
            <a:r>
              <a:rPr lang="de-DE" sz="3200" dirty="0" err="1" smtClean="0"/>
              <a:t>GeoVisualisierung</a:t>
            </a:r>
            <a:endParaRPr lang="de-DE" sz="3200" dirty="0"/>
          </a:p>
        </p:txBody>
      </p:sp>
    </p:spTree>
    <p:extLst>
      <p:ext uri="{BB962C8B-B14F-4D97-AF65-F5344CB8AC3E}">
        <p14:creationId xmlns:p14="http://schemas.microsoft.com/office/powerpoint/2010/main" val="663624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Bing Karten</a:t>
            </a:r>
            <a:endParaRPr lang="de-DE" dirty="0">
              <a:solidFill>
                <a:schemeClr val="bg1">
                  <a:lumMod val="75000"/>
                </a:schemeClr>
              </a:solidFill>
            </a:endParaRP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92701"/>
            <a:ext cx="8229600" cy="4140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53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Bing Karten</a:t>
            </a:r>
            <a:endParaRPr lang="de-DE" dirty="0">
              <a:solidFill>
                <a:schemeClr val="bg1">
                  <a:lumMod val="75000"/>
                </a:schemeClr>
              </a:solidFill>
            </a:endParaRP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83770"/>
            <a:ext cx="8229600" cy="3958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31539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Usability</a:t>
            </a:r>
            <a:endParaRPr lang="de-DE" dirty="0"/>
          </a:p>
        </p:txBody>
      </p:sp>
      <p:sp>
        <p:nvSpPr>
          <p:cNvPr id="3" name="Inhaltsplatzhalter 2"/>
          <p:cNvSpPr>
            <a:spLocks noGrp="1"/>
          </p:cNvSpPr>
          <p:nvPr>
            <p:ph idx="1"/>
          </p:nvPr>
        </p:nvSpPr>
        <p:spPr/>
        <p:txBody>
          <a:bodyPr>
            <a:normAutofit/>
          </a:bodyPr>
          <a:lstStyle/>
          <a:p>
            <a:r>
              <a:rPr lang="de-DE" sz="2200" b="1" dirty="0" smtClean="0"/>
              <a:t>ISO 9241: Software Ergonomie</a:t>
            </a:r>
            <a:endParaRPr lang="de-DE" sz="2200" dirty="0" smtClean="0"/>
          </a:p>
          <a:p>
            <a:pPr marL="0" indent="0">
              <a:buNone/>
            </a:pPr>
            <a:r>
              <a:rPr lang="de-DE" sz="2200" dirty="0" smtClean="0"/>
              <a:t>Usability ist das Ausmaß, in dem ein Produkt durch bestimmte Benutzer in einem bestimmten Nutzungskontext genutzt werden kann, um bestimmte Ziele effektiv, effizient und zufriedenstellend zu erreichen.</a:t>
            </a:r>
          </a:p>
          <a:p>
            <a:r>
              <a:rPr lang="de-DE" sz="2200" b="1" dirty="0" smtClean="0"/>
              <a:t>Jakob Nielsen (dänischer Usability-Berater):</a:t>
            </a:r>
            <a:endParaRPr lang="de-DE" sz="2200" dirty="0" smtClean="0"/>
          </a:p>
          <a:p>
            <a:pPr marL="0" indent="0">
              <a:buNone/>
            </a:pPr>
            <a:r>
              <a:rPr lang="de-DE" sz="2200" dirty="0" smtClean="0"/>
              <a:t>„Usability ist der Grad an Qualität, in welchem der Benutzer die Interaktion mit etwas erlebt.“</a:t>
            </a:r>
          </a:p>
          <a:p>
            <a:r>
              <a:rPr lang="de-DE" sz="2200" b="1" dirty="0" smtClean="0"/>
              <a:t>Steve Krug (amerikanischer Usability-Berater):</a:t>
            </a:r>
          </a:p>
          <a:p>
            <a:pPr marL="0" indent="0">
              <a:buNone/>
            </a:pPr>
            <a:r>
              <a:rPr lang="de-DE" sz="2200" dirty="0" smtClean="0"/>
              <a:t>„Eine Person mit durchschnittlichen Fähigkeiten benötigt weniger Aufwand, um herauszufinden, wie sie zu einem Ziel gelangt, als dieses Ziel Wert ist.“</a:t>
            </a:r>
          </a:p>
          <a:p>
            <a:endParaRPr lang="de-DE" dirty="0"/>
          </a:p>
        </p:txBody>
      </p:sp>
    </p:spTree>
    <p:extLst>
      <p:ext uri="{BB962C8B-B14F-4D97-AF65-F5344CB8AC3E}">
        <p14:creationId xmlns:p14="http://schemas.microsoft.com/office/powerpoint/2010/main" val="1227848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836712"/>
            <a:ext cx="8229600" cy="1584176"/>
          </a:xfrm>
        </p:spPr>
        <p:txBody>
          <a:bodyPr>
            <a:normAutofit/>
          </a:bodyPr>
          <a:lstStyle/>
          <a:p>
            <a:r>
              <a:rPr lang="de-DE" dirty="0" smtClean="0"/>
              <a:t>Die moderne, benutzerfreundliche Webseite</a:t>
            </a:r>
            <a:endParaRPr lang="de-DE" dirty="0"/>
          </a:p>
        </p:txBody>
      </p:sp>
      <p:sp>
        <p:nvSpPr>
          <p:cNvPr id="4" name="Textfeld 3"/>
          <p:cNvSpPr txBox="1"/>
          <p:nvPr/>
        </p:nvSpPr>
        <p:spPr>
          <a:xfrm>
            <a:off x="611560" y="3140968"/>
            <a:ext cx="7776864" cy="2616101"/>
          </a:xfrm>
          <a:prstGeom prst="rect">
            <a:avLst/>
          </a:prstGeom>
          <a:noFill/>
        </p:spPr>
        <p:txBody>
          <a:bodyPr wrap="square" rtlCol="0">
            <a:spAutoFit/>
          </a:bodyPr>
          <a:lstStyle/>
          <a:p>
            <a:pPr marL="457200" indent="-457200">
              <a:buFont typeface="Arial" panose="020B0604020202020204" pitchFamily="34" charset="0"/>
              <a:buChar char="•"/>
            </a:pPr>
            <a:r>
              <a:rPr lang="de-DE" sz="3200" dirty="0"/>
              <a:t>Wie benutzen User eine </a:t>
            </a:r>
            <a:r>
              <a:rPr lang="de-DE" sz="3200" dirty="0" smtClean="0"/>
              <a:t>Webseite?</a:t>
            </a:r>
          </a:p>
          <a:p>
            <a:pPr marL="457200" indent="-457200">
              <a:buFont typeface="Arial" panose="020B0604020202020204" pitchFamily="34" charset="0"/>
              <a:buChar char="•"/>
            </a:pPr>
            <a:endParaRPr lang="de-DE" sz="3200" dirty="0"/>
          </a:p>
          <a:p>
            <a:pPr marL="457200" indent="-457200">
              <a:buFont typeface="Arial" panose="020B0604020202020204" pitchFamily="34" charset="0"/>
              <a:buChar char="•"/>
            </a:pPr>
            <a:r>
              <a:rPr lang="de-DE" sz="3200" dirty="0"/>
              <a:t>Wie gestaltet man eine </a:t>
            </a:r>
            <a:r>
              <a:rPr lang="de-DE" sz="3200" dirty="0" smtClean="0"/>
              <a:t>Webseite benutzerfreundlich</a:t>
            </a:r>
            <a:r>
              <a:rPr lang="de-DE" sz="3200" dirty="0"/>
              <a:t>?</a:t>
            </a:r>
            <a:endParaRPr lang="de-DE" sz="3200" dirty="0" smtClean="0"/>
          </a:p>
          <a:p>
            <a:endParaRPr lang="de-DE" dirty="0"/>
          </a:p>
          <a:p>
            <a:endParaRPr lang="de-DE" dirty="0"/>
          </a:p>
        </p:txBody>
      </p:sp>
    </p:spTree>
    <p:extLst>
      <p:ext uri="{BB962C8B-B14F-4D97-AF65-F5344CB8AC3E}">
        <p14:creationId xmlns:p14="http://schemas.microsoft.com/office/powerpoint/2010/main" val="965753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 benutzen User eine Webseite?</a:t>
            </a:r>
            <a:endParaRPr lang="de-DE" dirty="0"/>
          </a:p>
        </p:txBody>
      </p:sp>
      <p:sp>
        <p:nvSpPr>
          <p:cNvPr id="3" name="Inhaltsplatzhalter 2"/>
          <p:cNvSpPr>
            <a:spLocks noGrp="1"/>
          </p:cNvSpPr>
          <p:nvPr>
            <p:ph idx="1"/>
          </p:nvPr>
        </p:nvSpPr>
        <p:spPr/>
        <p:txBody>
          <a:bodyPr/>
          <a:lstStyle/>
          <a:p>
            <a:r>
              <a:rPr lang="de-DE" b="1" dirty="0" smtClean="0"/>
              <a:t>Der User liest keine Seiten, er überfliegt sie.</a:t>
            </a:r>
          </a:p>
          <a:p>
            <a:endParaRPr lang="de-DE" dirty="0"/>
          </a:p>
          <a:p>
            <a:endParaRPr lang="de-DE" dirty="0" smtClean="0"/>
          </a:p>
        </p:txBody>
      </p:sp>
      <p:pic>
        <p:nvPicPr>
          <p:cNvPr id="1026" name="Picture 2" descr="C:\Users\Alex\Documents\UNI - Informatik\Projektpraktikum GeoVisualisierung\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400" y="2492896"/>
            <a:ext cx="8363466" cy="386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4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chemeClr val="bg1">
                    <a:lumMod val="75000"/>
                  </a:schemeClr>
                </a:solidFill>
              </a:rPr>
              <a:t>Wie benutzen User eine </a:t>
            </a:r>
            <a:r>
              <a:rPr lang="de-DE" dirty="0" smtClean="0">
                <a:solidFill>
                  <a:schemeClr val="bg1">
                    <a:lumMod val="75000"/>
                  </a:schemeClr>
                </a:solidFill>
              </a:rPr>
              <a:t>Webseite</a:t>
            </a:r>
            <a:r>
              <a:rPr lang="de-DE" dirty="0">
                <a:solidFill>
                  <a:schemeClr val="bg1">
                    <a:lumMod val="75000"/>
                  </a:schemeClr>
                </a:solidFill>
              </a:rPr>
              <a:t>?</a:t>
            </a:r>
          </a:p>
        </p:txBody>
      </p:sp>
      <p:pic>
        <p:nvPicPr>
          <p:cNvPr id="2050" name="Picture 2" descr="C:\Users\Alex\Documents\UNI - Informatik\Projektpraktikum GeoVisualisierung\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12776"/>
            <a:ext cx="8770438"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06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Wie gestaltet man eine Webseite benutzerfreundlich?</a:t>
            </a:r>
            <a:endParaRPr lang="de-DE" dirty="0"/>
          </a:p>
        </p:txBody>
      </p:sp>
      <p:sp>
        <p:nvSpPr>
          <p:cNvPr id="3" name="Inhaltsplatzhalter 2"/>
          <p:cNvSpPr>
            <a:spLocks noGrp="1"/>
          </p:cNvSpPr>
          <p:nvPr>
            <p:ph idx="1"/>
          </p:nvPr>
        </p:nvSpPr>
        <p:spPr/>
        <p:txBody>
          <a:bodyPr/>
          <a:lstStyle/>
          <a:p>
            <a:pPr marL="0" indent="0">
              <a:buNone/>
            </a:pPr>
            <a:r>
              <a:rPr lang="de-DE" dirty="0" smtClean="0"/>
              <a:t> </a:t>
            </a:r>
          </a:p>
          <a:p>
            <a:pPr marL="0" indent="0">
              <a:buNone/>
            </a:pPr>
            <a:r>
              <a:rPr lang="de-DE" dirty="0" smtClean="0"/>
              <a:t>Die Webseite sollte klar sein, naheliegend selbsterklärend. </a:t>
            </a:r>
          </a:p>
          <a:p>
            <a:pPr marL="0" indent="0">
              <a:buNone/>
            </a:pPr>
            <a:r>
              <a:rPr lang="de-DE" dirty="0" smtClean="0"/>
              <a:t>Man sollte in der Lage sein, zu kapieren, was die Seite darstellt, ohne lange überlegen zu müssen.</a:t>
            </a:r>
            <a:endParaRPr lang="de-DE" dirty="0"/>
          </a:p>
          <a:p>
            <a:pPr marL="0" indent="0">
              <a:buNone/>
            </a:pPr>
            <a:endParaRPr lang="de-DE" dirty="0" smtClean="0"/>
          </a:p>
          <a:p>
            <a:pPr marL="0" indent="0">
              <a:buNone/>
            </a:pPr>
            <a:r>
              <a:rPr lang="de-DE" dirty="0" smtClean="0">
                <a:sym typeface="Wingdings" panose="05000000000000000000" pitchFamily="2" charset="2"/>
              </a:rPr>
              <a:t> </a:t>
            </a:r>
            <a:r>
              <a:rPr lang="de-DE" dirty="0" smtClean="0"/>
              <a:t>Konventionen nutzen</a:t>
            </a:r>
          </a:p>
          <a:p>
            <a:endParaRPr lang="de-DE" dirty="0" smtClean="0"/>
          </a:p>
        </p:txBody>
      </p:sp>
    </p:spTree>
    <p:extLst>
      <p:ext uri="{BB962C8B-B14F-4D97-AF65-F5344CB8AC3E}">
        <p14:creationId xmlns:p14="http://schemas.microsoft.com/office/powerpoint/2010/main" val="703642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solidFill>
                  <a:schemeClr val="bg1">
                    <a:lumMod val="75000"/>
                  </a:schemeClr>
                </a:solidFill>
              </a:rPr>
              <a:t>Wie gestaltet man eine Webseite benutzerfreundlich?</a:t>
            </a:r>
            <a:endParaRPr lang="de-DE" dirty="0">
              <a:solidFill>
                <a:schemeClr val="bg1">
                  <a:lumMod val="75000"/>
                </a:schemeClr>
              </a:solidFill>
            </a:endParaRPr>
          </a:p>
        </p:txBody>
      </p:sp>
      <p:sp>
        <p:nvSpPr>
          <p:cNvPr id="3" name="Inhaltsplatzhalter 2"/>
          <p:cNvSpPr>
            <a:spLocks noGrp="1"/>
          </p:cNvSpPr>
          <p:nvPr>
            <p:ph idx="1"/>
          </p:nvPr>
        </p:nvSpPr>
        <p:spPr/>
        <p:txBody>
          <a:bodyPr/>
          <a:lstStyle/>
          <a:p>
            <a:pPr marL="0" indent="0">
              <a:buNone/>
            </a:pPr>
            <a:r>
              <a:rPr lang="de-DE" dirty="0" smtClean="0"/>
              <a:t> </a:t>
            </a:r>
          </a:p>
          <a:p>
            <a:pPr marL="0" indent="0">
              <a:buNone/>
            </a:pPr>
            <a:endParaRPr lang="de-DE" dirty="0" smtClean="0"/>
          </a:p>
        </p:txBody>
      </p:sp>
      <p:pic>
        <p:nvPicPr>
          <p:cNvPr id="1026" name="Picture 2" descr="C:\Users\Alex\Documents\UNI - Informatik\Projektpraktikum GeoVisualisierung\Usability\galile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71" y="1628800"/>
            <a:ext cx="8843129" cy="473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2831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solidFill>
                  <a:schemeClr val="bg1">
                    <a:lumMod val="75000"/>
                  </a:schemeClr>
                </a:solidFill>
              </a:rPr>
              <a:t>Wie gestaltet man eine Webseite benutzerfreundlich?</a:t>
            </a:r>
          </a:p>
        </p:txBody>
      </p:sp>
      <p:pic>
        <p:nvPicPr>
          <p:cNvPr id="5" name="Picture 2" descr="C:\Users\Alex\Documents\UNI - Informatik\Projektpraktikum GeoVisualisierung\Usability\galileo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136904" cy="493299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467544" y="6550223"/>
            <a:ext cx="7038528" cy="307777"/>
          </a:xfrm>
          <a:prstGeom prst="rect">
            <a:avLst/>
          </a:prstGeom>
        </p:spPr>
        <p:txBody>
          <a:bodyPr wrap="square">
            <a:spAutoFit/>
          </a:bodyPr>
          <a:lstStyle/>
          <a:p>
            <a:r>
              <a:rPr lang="de-DE" sz="1400" dirty="0"/>
              <a:t>http://www.galileo-videotrainings.de/programmierung/thema/</a:t>
            </a:r>
          </a:p>
        </p:txBody>
      </p:sp>
    </p:spTree>
    <p:extLst>
      <p:ext uri="{BB962C8B-B14F-4D97-AF65-F5344CB8AC3E}">
        <p14:creationId xmlns:p14="http://schemas.microsoft.com/office/powerpoint/2010/main" val="1646081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solidFill>
                  <a:schemeClr val="bg1">
                    <a:lumMod val="75000"/>
                  </a:schemeClr>
                </a:solidFill>
              </a:rPr>
              <a:t>Wie gestaltet man eine Webseite benutzerfreundlich?</a:t>
            </a:r>
            <a:endParaRPr lang="de-DE" dirty="0"/>
          </a:p>
        </p:txBody>
      </p:sp>
      <p:sp>
        <p:nvSpPr>
          <p:cNvPr id="3" name="Inhaltsplatzhalter 2"/>
          <p:cNvSpPr>
            <a:spLocks noGrp="1"/>
          </p:cNvSpPr>
          <p:nvPr>
            <p:ph idx="1"/>
          </p:nvPr>
        </p:nvSpPr>
        <p:spPr/>
        <p:txBody>
          <a:bodyPr/>
          <a:lstStyle/>
          <a:p>
            <a:endParaRPr lang="de-DE" dirty="0" smtClean="0"/>
          </a:p>
          <a:p>
            <a:r>
              <a:rPr lang="de-DE" dirty="0" smtClean="0"/>
              <a:t>Anklickbares hervorheben</a:t>
            </a:r>
          </a:p>
          <a:p>
            <a:r>
              <a:rPr lang="de-DE" dirty="0" smtClean="0"/>
              <a:t>Hierarchie darstellen</a:t>
            </a:r>
          </a:p>
          <a:p>
            <a:r>
              <a:rPr lang="de-DE" dirty="0" smtClean="0"/>
              <a:t>Klare Bereiche</a:t>
            </a:r>
          </a:p>
          <a:p>
            <a:r>
              <a:rPr lang="de-DE" dirty="0" smtClean="0"/>
              <a:t>Auf das Wesentliche konzentrieren</a:t>
            </a:r>
          </a:p>
          <a:p>
            <a:endParaRPr lang="de-DE" dirty="0" smtClean="0"/>
          </a:p>
          <a:p>
            <a:endParaRPr lang="de-DE" dirty="0"/>
          </a:p>
        </p:txBody>
      </p:sp>
    </p:spTree>
    <p:extLst>
      <p:ext uri="{BB962C8B-B14F-4D97-AF65-F5344CB8AC3E}">
        <p14:creationId xmlns:p14="http://schemas.microsoft.com/office/powerpoint/2010/main" val="2945398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Google </a:t>
            </a:r>
            <a:r>
              <a:rPr lang="de-DE" dirty="0" err="1" smtClean="0"/>
              <a:t>Maps</a:t>
            </a:r>
            <a:endParaRPr lang="de-DE" dirty="0"/>
          </a:p>
        </p:txBody>
      </p:sp>
      <p:pic>
        <p:nvPicPr>
          <p:cNvPr id="512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540273" cy="4311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139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2276872"/>
            <a:ext cx="8229600" cy="1143000"/>
          </a:xfrm>
        </p:spPr>
        <p:txBody>
          <a:bodyPr>
            <a:normAutofit/>
          </a:bodyPr>
          <a:lstStyle/>
          <a:p>
            <a:r>
              <a:rPr lang="de-DE" dirty="0" smtClean="0"/>
              <a:t>Usability bei </a:t>
            </a:r>
            <a:r>
              <a:rPr lang="de-DE" dirty="0" err="1" smtClean="0"/>
              <a:t>GeoVisualisierung</a:t>
            </a:r>
            <a:endParaRPr lang="de-DE" dirty="0"/>
          </a:p>
        </p:txBody>
      </p:sp>
    </p:spTree>
    <p:extLst>
      <p:ext uri="{BB962C8B-B14F-4D97-AF65-F5344CB8AC3E}">
        <p14:creationId xmlns:p14="http://schemas.microsoft.com/office/powerpoint/2010/main" val="3483129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Allgemeine Anforderungen</a:t>
            </a:r>
            <a:endParaRPr lang="de-DE" dirty="0"/>
          </a:p>
        </p:txBody>
      </p:sp>
      <p:sp>
        <p:nvSpPr>
          <p:cNvPr id="3" name="Inhaltsplatzhalter 2"/>
          <p:cNvSpPr>
            <a:spLocks noGrp="1"/>
          </p:cNvSpPr>
          <p:nvPr>
            <p:ph idx="1"/>
          </p:nvPr>
        </p:nvSpPr>
        <p:spPr/>
        <p:txBody>
          <a:bodyPr/>
          <a:lstStyle/>
          <a:p>
            <a:endParaRPr lang="de-DE" dirty="0" smtClean="0"/>
          </a:p>
          <a:p>
            <a:r>
              <a:rPr lang="de-DE" dirty="0" smtClean="0"/>
              <a:t>Richtigkeit der Ergebnisse (Anzeige)</a:t>
            </a:r>
          </a:p>
          <a:p>
            <a:r>
              <a:rPr lang="de-DE" dirty="0" smtClean="0"/>
              <a:t>Flexibilität (Skalieren, Rotieren …)</a:t>
            </a:r>
          </a:p>
          <a:p>
            <a:r>
              <a:rPr lang="de-DE" dirty="0" smtClean="0"/>
              <a:t>Effektive Navigationstools</a:t>
            </a:r>
          </a:p>
          <a:p>
            <a:r>
              <a:rPr lang="de-DE" dirty="0" smtClean="0"/>
              <a:t>Individuelle Anpassung</a:t>
            </a:r>
          </a:p>
          <a:p>
            <a:r>
              <a:rPr lang="de-DE" dirty="0" smtClean="0"/>
              <a:t>Fehlertoleranz</a:t>
            </a:r>
          </a:p>
          <a:p>
            <a:endParaRPr lang="de-DE" dirty="0"/>
          </a:p>
        </p:txBody>
      </p:sp>
    </p:spTree>
    <p:extLst>
      <p:ext uri="{BB962C8B-B14F-4D97-AF65-F5344CB8AC3E}">
        <p14:creationId xmlns:p14="http://schemas.microsoft.com/office/powerpoint/2010/main" val="3322339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Leitmotive für die Entwicklung</a:t>
            </a:r>
            <a:endParaRPr lang="de-DE" dirty="0"/>
          </a:p>
        </p:txBody>
      </p:sp>
      <p:sp>
        <p:nvSpPr>
          <p:cNvPr id="3" name="Inhaltsplatzhalter 2"/>
          <p:cNvSpPr>
            <a:spLocks noGrp="1"/>
          </p:cNvSpPr>
          <p:nvPr>
            <p:ph idx="1"/>
          </p:nvPr>
        </p:nvSpPr>
        <p:spPr/>
        <p:txBody>
          <a:bodyPr/>
          <a:lstStyle/>
          <a:p>
            <a:r>
              <a:rPr lang="de-DE" dirty="0" smtClean="0"/>
              <a:t>Scheinbare Einfachheit</a:t>
            </a:r>
          </a:p>
          <a:p>
            <a:r>
              <a:rPr lang="de-DE" dirty="0" smtClean="0"/>
              <a:t>Ausreichendes Minimum an sichtbaren Tools</a:t>
            </a:r>
          </a:p>
          <a:p>
            <a:r>
              <a:rPr lang="de-DE" dirty="0" smtClean="0"/>
              <a:t>Benutzerführung</a:t>
            </a:r>
            <a:r>
              <a:rPr lang="de-DE" dirty="0"/>
              <a:t> </a:t>
            </a:r>
            <a:r>
              <a:rPr lang="de-DE" dirty="0" smtClean="0"/>
              <a:t>(hilfreich, aber nicht nervend)</a:t>
            </a:r>
          </a:p>
          <a:p>
            <a:pPr marL="0" indent="0">
              <a:buNone/>
            </a:pPr>
            <a:endParaRPr lang="de-DE" dirty="0" smtClean="0"/>
          </a:p>
          <a:p>
            <a:pPr marL="0" indent="0">
              <a:buNone/>
            </a:pPr>
            <a:r>
              <a:rPr lang="de-DE" dirty="0" smtClean="0">
                <a:sym typeface="Wingdings" panose="05000000000000000000" pitchFamily="2" charset="2"/>
              </a:rPr>
              <a:t> Usability Tests frühzeitig durchführen</a:t>
            </a:r>
            <a:endParaRPr lang="de-DE" dirty="0"/>
          </a:p>
        </p:txBody>
      </p:sp>
    </p:spTree>
    <p:extLst>
      <p:ext uri="{BB962C8B-B14F-4D97-AF65-F5344CB8AC3E}">
        <p14:creationId xmlns:p14="http://schemas.microsoft.com/office/powerpoint/2010/main" val="4242487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Mobile Geräte</a:t>
            </a:r>
            <a:endParaRPr lang="de-DE" dirty="0"/>
          </a:p>
        </p:txBody>
      </p:sp>
      <p:sp>
        <p:nvSpPr>
          <p:cNvPr id="3" name="Inhaltsplatzhalter 2"/>
          <p:cNvSpPr>
            <a:spLocks noGrp="1"/>
          </p:cNvSpPr>
          <p:nvPr>
            <p:ph idx="1"/>
          </p:nvPr>
        </p:nvSpPr>
        <p:spPr/>
        <p:txBody>
          <a:bodyPr/>
          <a:lstStyle/>
          <a:p>
            <a:r>
              <a:rPr lang="de-DE" dirty="0" smtClean="0"/>
              <a:t>Weniger Platz auf dem Screen</a:t>
            </a:r>
          </a:p>
          <a:p>
            <a:pPr>
              <a:buFont typeface="Wingdings"/>
              <a:buChar char="à"/>
            </a:pPr>
            <a:r>
              <a:rPr lang="de-DE" dirty="0" smtClean="0">
                <a:sym typeface="Wingdings" panose="05000000000000000000" pitchFamily="2" charset="2"/>
              </a:rPr>
              <a:t>Sinnvolles Anordnen, ausblenden der Werkzeuge</a:t>
            </a:r>
          </a:p>
          <a:p>
            <a:pPr marL="0" indent="0">
              <a:buNone/>
            </a:pPr>
            <a:r>
              <a:rPr lang="de-DE" dirty="0" smtClean="0">
                <a:sym typeface="Wingdings" panose="05000000000000000000" pitchFamily="2" charset="2"/>
              </a:rPr>
              <a:t> </a:t>
            </a:r>
            <a:endParaRPr lang="de-DE" dirty="0" smtClean="0"/>
          </a:p>
          <a:p>
            <a:r>
              <a:rPr lang="de-DE" dirty="0" smtClean="0"/>
              <a:t>Eventuell lange Ladezeiten bei mobilem Internet</a:t>
            </a:r>
          </a:p>
          <a:p>
            <a:pPr marL="0" indent="0">
              <a:buNone/>
            </a:pPr>
            <a:r>
              <a:rPr lang="de-DE" dirty="0" smtClean="0">
                <a:sym typeface="Wingdings" panose="05000000000000000000" pitchFamily="2" charset="2"/>
              </a:rPr>
              <a:t>wenige Verlinkungen </a:t>
            </a:r>
            <a:endParaRPr lang="de-DE" dirty="0"/>
          </a:p>
        </p:txBody>
      </p:sp>
    </p:spTree>
    <p:extLst>
      <p:ext uri="{BB962C8B-B14F-4D97-AF65-F5344CB8AC3E}">
        <p14:creationId xmlns:p14="http://schemas.microsoft.com/office/powerpoint/2010/main" val="21317950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Mobile First - Paradigma</a:t>
            </a:r>
            <a:endParaRPr lang="de-DE" dirty="0"/>
          </a:p>
        </p:txBody>
      </p:sp>
      <p:sp>
        <p:nvSpPr>
          <p:cNvPr id="3" name="Inhaltsplatzhalter 2"/>
          <p:cNvSpPr>
            <a:spLocks noGrp="1"/>
          </p:cNvSpPr>
          <p:nvPr>
            <p:ph idx="1"/>
          </p:nvPr>
        </p:nvSpPr>
        <p:spPr/>
        <p:txBody>
          <a:bodyPr/>
          <a:lstStyle/>
          <a:p>
            <a:pPr marL="0" indent="0">
              <a:buNone/>
            </a:pPr>
            <a:endParaRPr lang="de-DE" sz="2800" i="1" dirty="0" smtClean="0"/>
          </a:p>
          <a:p>
            <a:pPr marL="0" indent="0">
              <a:buNone/>
            </a:pPr>
            <a:r>
              <a:rPr lang="de-DE" i="1" dirty="0" smtClean="0"/>
              <a:t>Anstatt erst die Desktop Seite zu entwickeln und dann „unwichtige“ Funktionen für die Mobile Seite zu entfernen, schreibe erst die Mobile Seite und ergänze dann weitere Funktionen für die Desktop Seite.</a:t>
            </a:r>
          </a:p>
          <a:p>
            <a:pPr marL="0" indent="0">
              <a:buNone/>
            </a:pPr>
            <a:endParaRPr lang="de-DE" dirty="0" smtClean="0"/>
          </a:p>
          <a:p>
            <a:pPr marL="0" indent="0">
              <a:buNone/>
            </a:pPr>
            <a:endParaRPr lang="de-DE" dirty="0"/>
          </a:p>
        </p:txBody>
      </p:sp>
    </p:spTree>
    <p:extLst>
      <p:ext uri="{BB962C8B-B14F-4D97-AF65-F5344CB8AC3E}">
        <p14:creationId xmlns:p14="http://schemas.microsoft.com/office/powerpoint/2010/main" val="3830769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chemeClr val="bg1">
                    <a:lumMod val="75000"/>
                  </a:schemeClr>
                </a:solidFill>
              </a:rPr>
              <a:t>Mobile First - Paradigma</a:t>
            </a:r>
          </a:p>
        </p:txBody>
      </p:sp>
      <p:sp>
        <p:nvSpPr>
          <p:cNvPr id="3" name="Inhaltsplatzhalter 2"/>
          <p:cNvSpPr>
            <a:spLocks noGrp="1"/>
          </p:cNvSpPr>
          <p:nvPr>
            <p:ph idx="1"/>
          </p:nvPr>
        </p:nvSpPr>
        <p:spPr/>
        <p:txBody>
          <a:bodyPr/>
          <a:lstStyle/>
          <a:p>
            <a:pPr marL="0" indent="0">
              <a:buNone/>
            </a:pPr>
            <a:endParaRPr lang="de-DE" dirty="0" smtClean="0"/>
          </a:p>
          <a:p>
            <a:pPr marL="0" indent="0">
              <a:buNone/>
            </a:pPr>
            <a:r>
              <a:rPr lang="de-DE" dirty="0" smtClean="0">
                <a:solidFill>
                  <a:srgbClr val="FF0000"/>
                </a:solidFill>
              </a:rPr>
              <a:t>Achtung</a:t>
            </a:r>
          </a:p>
          <a:p>
            <a:r>
              <a:rPr lang="de-DE" dirty="0" smtClean="0"/>
              <a:t>Nicht nur „mobile Funktionen“ für mobile Seite bereit stellen</a:t>
            </a:r>
          </a:p>
          <a:p>
            <a:endParaRPr lang="de-DE" dirty="0" smtClean="0"/>
          </a:p>
        </p:txBody>
      </p:sp>
    </p:spTree>
    <p:extLst>
      <p:ext uri="{BB962C8B-B14F-4D97-AF65-F5344CB8AC3E}">
        <p14:creationId xmlns:p14="http://schemas.microsoft.com/office/powerpoint/2010/main" val="1662322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Literatur</a:t>
            </a:r>
            <a:endParaRPr lang="de-DE" dirty="0"/>
          </a:p>
        </p:txBody>
      </p:sp>
      <p:sp>
        <p:nvSpPr>
          <p:cNvPr id="3" name="Inhaltsplatzhalter 2"/>
          <p:cNvSpPr>
            <a:spLocks noGrp="1"/>
          </p:cNvSpPr>
          <p:nvPr>
            <p:ph idx="1"/>
          </p:nvPr>
        </p:nvSpPr>
        <p:spPr/>
        <p:txBody>
          <a:bodyPr>
            <a:normAutofit/>
          </a:bodyPr>
          <a:lstStyle/>
          <a:p>
            <a:pPr marL="0" indent="0">
              <a:buNone/>
            </a:pPr>
            <a:r>
              <a:rPr lang="de-DE" sz="2000" dirty="0" smtClean="0"/>
              <a:t>1. </a:t>
            </a:r>
            <a:r>
              <a:rPr lang="de-DE" sz="2000" dirty="0" err="1" smtClean="0"/>
              <a:t>Don‘t</a:t>
            </a:r>
            <a:r>
              <a:rPr lang="de-DE" sz="2000" dirty="0" smtClean="0"/>
              <a:t> </a:t>
            </a:r>
            <a:r>
              <a:rPr lang="de-DE" sz="2000" dirty="0" err="1" smtClean="0"/>
              <a:t>make</a:t>
            </a:r>
            <a:r>
              <a:rPr lang="de-DE" sz="2000" dirty="0" smtClean="0"/>
              <a:t> </a:t>
            </a:r>
            <a:r>
              <a:rPr lang="de-DE" sz="2000" dirty="0" err="1" smtClean="0"/>
              <a:t>me</a:t>
            </a:r>
            <a:r>
              <a:rPr lang="de-DE" sz="2000" dirty="0" smtClean="0"/>
              <a:t> </a:t>
            </a:r>
            <a:r>
              <a:rPr lang="de-DE" sz="2000" dirty="0" err="1" smtClean="0"/>
              <a:t>think</a:t>
            </a:r>
            <a:r>
              <a:rPr lang="de-DE" sz="2000" dirty="0" smtClean="0"/>
              <a:t>, </a:t>
            </a:r>
            <a:r>
              <a:rPr lang="de-DE" sz="2000" dirty="0" err="1" smtClean="0"/>
              <a:t>Revisited</a:t>
            </a:r>
            <a:r>
              <a:rPr lang="de-DE" sz="2000" dirty="0" smtClean="0"/>
              <a:t>: A Common Sense Approach </a:t>
            </a:r>
            <a:r>
              <a:rPr lang="de-DE" sz="2000" dirty="0" err="1" smtClean="0"/>
              <a:t>to</a:t>
            </a:r>
            <a:r>
              <a:rPr lang="de-DE" sz="2000" dirty="0" smtClean="0"/>
              <a:t> Web Usability (Third Edition) - Steve Krug, 2013</a:t>
            </a:r>
          </a:p>
          <a:p>
            <a:pPr marL="457200" indent="-457200">
              <a:buAutoNum type="arabicPeriod"/>
            </a:pPr>
            <a:endParaRPr lang="de-DE" sz="2000" dirty="0" smtClean="0"/>
          </a:p>
          <a:p>
            <a:pPr marL="0" indent="0">
              <a:buNone/>
            </a:pPr>
            <a:r>
              <a:rPr lang="de-DE" sz="2000" dirty="0" smtClean="0"/>
              <a:t>2</a:t>
            </a:r>
            <a:r>
              <a:rPr lang="de-DE" sz="2000" dirty="0"/>
              <a:t>. The </a:t>
            </a:r>
            <a:r>
              <a:rPr lang="de-DE" sz="2000" dirty="0" err="1"/>
              <a:t>Complexity</a:t>
            </a:r>
            <a:r>
              <a:rPr lang="de-DE" sz="2000" dirty="0"/>
              <a:t> Challenge </a:t>
            </a:r>
            <a:r>
              <a:rPr lang="de-DE" sz="2000" dirty="0" err="1"/>
              <a:t>to</a:t>
            </a:r>
            <a:r>
              <a:rPr lang="de-DE" sz="2000" dirty="0"/>
              <a:t> </a:t>
            </a:r>
            <a:r>
              <a:rPr lang="de-DE" sz="2000" dirty="0" err="1"/>
              <a:t>Creating</a:t>
            </a:r>
            <a:r>
              <a:rPr lang="de-DE" sz="2000" dirty="0"/>
              <a:t> </a:t>
            </a:r>
            <a:r>
              <a:rPr lang="de-DE" sz="2000" dirty="0" err="1"/>
              <a:t>Useful</a:t>
            </a:r>
            <a:r>
              <a:rPr lang="de-DE" sz="2000" dirty="0"/>
              <a:t> </a:t>
            </a:r>
            <a:r>
              <a:rPr lang="de-DE" sz="2000" dirty="0" err="1"/>
              <a:t>and</a:t>
            </a:r>
            <a:r>
              <a:rPr lang="de-DE" sz="2000" dirty="0"/>
              <a:t> </a:t>
            </a:r>
            <a:r>
              <a:rPr lang="de-DE" sz="2000" dirty="0" err="1"/>
              <a:t>Usable</a:t>
            </a:r>
            <a:r>
              <a:rPr lang="de-DE" sz="2000" dirty="0"/>
              <a:t> </a:t>
            </a:r>
            <a:r>
              <a:rPr lang="de-DE" sz="2000" dirty="0" err="1"/>
              <a:t>Geovisualization</a:t>
            </a:r>
            <a:r>
              <a:rPr lang="de-DE" sz="2000" dirty="0"/>
              <a:t> Tools - Natalia </a:t>
            </a:r>
            <a:r>
              <a:rPr lang="de-DE" sz="2000" dirty="0" err="1"/>
              <a:t>Andrienko</a:t>
            </a:r>
            <a:r>
              <a:rPr lang="de-DE" sz="2000" dirty="0"/>
              <a:t> Gennady </a:t>
            </a:r>
            <a:r>
              <a:rPr lang="de-DE" sz="2000" dirty="0" err="1"/>
              <a:t>Andrienko</a:t>
            </a:r>
            <a:r>
              <a:rPr lang="de-DE" sz="2000" dirty="0"/>
              <a:t> - Fraunhofer Institute IAIS, Sankt Augustin - </a:t>
            </a:r>
            <a:r>
              <a:rPr lang="de-DE" sz="2000" dirty="0">
                <a:hlinkClick r:id="rId2"/>
              </a:rPr>
              <a:t>http://</a:t>
            </a:r>
            <a:r>
              <a:rPr lang="de-DE" sz="2000" dirty="0" smtClean="0">
                <a:hlinkClick r:id="rId2"/>
              </a:rPr>
              <a:t>geoanalytics.net/and/papers/giscience06.pdf</a:t>
            </a:r>
            <a:endParaRPr lang="de-DE" sz="2000" dirty="0" smtClean="0"/>
          </a:p>
          <a:p>
            <a:pPr marL="0" indent="0">
              <a:buNone/>
            </a:pPr>
            <a:endParaRPr lang="de-DE" sz="2000" dirty="0" smtClean="0"/>
          </a:p>
          <a:p>
            <a:pPr marL="0" indent="0">
              <a:buNone/>
            </a:pPr>
            <a:r>
              <a:rPr lang="de-DE" sz="2000" dirty="0" smtClean="0"/>
              <a:t>3</a:t>
            </a:r>
            <a:r>
              <a:rPr lang="de-DE" sz="2000" dirty="0"/>
              <a:t>. A Usability Framework </a:t>
            </a:r>
            <a:r>
              <a:rPr lang="de-DE" sz="2000" dirty="0" err="1"/>
              <a:t>for</a:t>
            </a:r>
            <a:r>
              <a:rPr lang="de-DE" sz="2000" dirty="0"/>
              <a:t> </a:t>
            </a:r>
            <a:r>
              <a:rPr lang="de-DE" sz="2000" dirty="0" err="1"/>
              <a:t>the</a:t>
            </a:r>
            <a:r>
              <a:rPr lang="de-DE" sz="2000" dirty="0"/>
              <a:t> Design </a:t>
            </a:r>
            <a:r>
              <a:rPr lang="de-DE" sz="2000" dirty="0" err="1"/>
              <a:t>and</a:t>
            </a:r>
            <a:r>
              <a:rPr lang="de-DE" sz="2000" dirty="0"/>
              <a:t> Evaluation </a:t>
            </a:r>
            <a:r>
              <a:rPr lang="de-DE" sz="2000" dirty="0" err="1"/>
              <a:t>of</a:t>
            </a:r>
            <a:r>
              <a:rPr lang="de-DE" sz="2000" dirty="0"/>
              <a:t> an </a:t>
            </a:r>
            <a:r>
              <a:rPr lang="de-DE" sz="2000" dirty="0" err="1"/>
              <a:t>Exploratory</a:t>
            </a:r>
            <a:r>
              <a:rPr lang="de-DE" sz="2000" dirty="0"/>
              <a:t> </a:t>
            </a:r>
            <a:r>
              <a:rPr lang="de-DE" sz="2000" dirty="0" err="1"/>
              <a:t>Geovisualization</a:t>
            </a:r>
            <a:r>
              <a:rPr lang="de-DE" sz="2000" dirty="0"/>
              <a:t> Environment - </a:t>
            </a:r>
            <a:r>
              <a:rPr lang="de-DE" sz="2000" dirty="0" err="1"/>
              <a:t>Etien</a:t>
            </a:r>
            <a:r>
              <a:rPr lang="de-DE" sz="2000" dirty="0"/>
              <a:t> L. </a:t>
            </a:r>
            <a:r>
              <a:rPr lang="de-DE" sz="2000" dirty="0" err="1"/>
              <a:t>Koua</a:t>
            </a:r>
            <a:r>
              <a:rPr lang="de-DE" sz="2000" dirty="0"/>
              <a:t>; Menno-Jan </a:t>
            </a:r>
            <a:r>
              <a:rPr lang="de-DE" sz="2000" dirty="0" err="1"/>
              <a:t>Kraak</a:t>
            </a:r>
            <a:r>
              <a:rPr lang="de-DE" sz="2000" dirty="0"/>
              <a:t> - International Institute </a:t>
            </a:r>
            <a:r>
              <a:rPr lang="de-DE" sz="2000" dirty="0" err="1"/>
              <a:t>for</a:t>
            </a:r>
            <a:r>
              <a:rPr lang="de-DE" sz="2000" dirty="0"/>
              <a:t> Geoinformation Science </a:t>
            </a:r>
            <a:r>
              <a:rPr lang="de-DE" sz="2000" dirty="0" err="1"/>
              <a:t>and</a:t>
            </a:r>
            <a:r>
              <a:rPr lang="de-DE" sz="2000" dirty="0"/>
              <a:t> Earth Observation, Enschede, The </a:t>
            </a:r>
            <a:r>
              <a:rPr lang="de-DE" sz="2000" dirty="0" err="1"/>
              <a:t>Netherlands</a:t>
            </a:r>
            <a:r>
              <a:rPr lang="de-DE" sz="2000" dirty="0"/>
              <a:t> - </a:t>
            </a:r>
            <a:r>
              <a:rPr lang="de-DE" sz="2000" dirty="0">
                <a:hlinkClick r:id="rId3"/>
              </a:rPr>
              <a:t>http://</a:t>
            </a:r>
            <a:r>
              <a:rPr lang="de-DE" sz="2000" dirty="0" smtClean="0">
                <a:hlinkClick r:id="rId3"/>
              </a:rPr>
              <a:t>koua.comeze.com/IEEEpaperUsability_Koua.pdf</a:t>
            </a:r>
            <a:endParaRPr lang="de-DE" sz="2000" dirty="0" smtClean="0"/>
          </a:p>
          <a:p>
            <a:pPr marL="0" indent="0">
              <a:buNone/>
            </a:pPr>
            <a:endParaRPr lang="de-DE" sz="2000" dirty="0"/>
          </a:p>
          <a:p>
            <a:pPr marL="0" indent="0">
              <a:buNone/>
            </a:pPr>
            <a:r>
              <a:rPr lang="de-DE" sz="2000" dirty="0"/>
              <a:t>4. </a:t>
            </a:r>
            <a:r>
              <a:rPr lang="de-DE" sz="2000" dirty="0" smtClean="0">
                <a:hlinkClick r:id="rId4"/>
              </a:rPr>
              <a:t>http</a:t>
            </a:r>
            <a:r>
              <a:rPr lang="de-DE" sz="2000" dirty="0">
                <a:hlinkClick r:id="rId4"/>
              </a:rPr>
              <a:t>://</a:t>
            </a:r>
            <a:r>
              <a:rPr lang="de-DE" sz="2000" dirty="0" smtClean="0">
                <a:hlinkClick r:id="rId4"/>
              </a:rPr>
              <a:t>www.handbuch-usability.de/begriffsdefinition.html</a:t>
            </a:r>
            <a:r>
              <a:rPr lang="de-DE" sz="2000" dirty="0" smtClean="0"/>
              <a:t> </a:t>
            </a:r>
            <a:endParaRPr lang="de-DE" sz="2000" dirty="0"/>
          </a:p>
        </p:txBody>
      </p:sp>
    </p:spTree>
    <p:extLst>
      <p:ext uri="{BB962C8B-B14F-4D97-AF65-F5344CB8AC3E}">
        <p14:creationId xmlns:p14="http://schemas.microsoft.com/office/powerpoint/2010/main" val="312014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Google </a:t>
            </a:r>
            <a:r>
              <a:rPr lang="de-DE" dirty="0" err="1" smtClean="0">
                <a:solidFill>
                  <a:schemeClr val="bg1">
                    <a:lumMod val="75000"/>
                  </a:schemeClr>
                </a:solidFill>
              </a:rPr>
              <a:t>Maps</a:t>
            </a:r>
            <a:endParaRPr lang="de-DE" dirty="0">
              <a:solidFill>
                <a:schemeClr val="bg1">
                  <a:lumMod val="75000"/>
                </a:schemeClr>
              </a:solidFill>
            </a:endParaRPr>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284" y="1600200"/>
            <a:ext cx="810543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139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Google </a:t>
            </a:r>
            <a:r>
              <a:rPr lang="de-DE" dirty="0" err="1" smtClean="0">
                <a:solidFill>
                  <a:schemeClr val="bg1">
                    <a:lumMod val="75000"/>
                  </a:schemeClr>
                </a:solidFill>
              </a:rPr>
              <a:t>Maps</a:t>
            </a:r>
            <a:endParaRPr lang="de-DE" dirty="0">
              <a:solidFill>
                <a:schemeClr val="bg1">
                  <a:lumMod val="75000"/>
                </a:schemeClr>
              </a:solidFill>
            </a:endParaRPr>
          </a:p>
        </p:txBody>
      </p:sp>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30045"/>
            <a:ext cx="8229600" cy="4466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139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Google </a:t>
            </a:r>
            <a:r>
              <a:rPr lang="de-DE" dirty="0" err="1" smtClean="0">
                <a:solidFill>
                  <a:schemeClr val="bg1">
                    <a:lumMod val="75000"/>
                  </a:schemeClr>
                </a:solidFill>
              </a:rPr>
              <a:t>Maps</a:t>
            </a:r>
            <a:endParaRPr lang="de-DE" dirty="0">
              <a:solidFill>
                <a:schemeClr val="bg1">
                  <a:lumMod val="75000"/>
                </a:schemeClr>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832595" cy="4205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139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Google </a:t>
            </a:r>
            <a:r>
              <a:rPr lang="de-DE" dirty="0" err="1" smtClean="0">
                <a:solidFill>
                  <a:schemeClr val="bg1">
                    <a:lumMod val="75000"/>
                  </a:schemeClr>
                </a:solidFill>
              </a:rPr>
              <a:t>Maps</a:t>
            </a:r>
            <a:endParaRPr lang="de-DE" dirty="0">
              <a:solidFill>
                <a:schemeClr val="bg1">
                  <a:lumMod val="75000"/>
                </a:schemeClr>
              </a:solidFill>
            </a:endParaRP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8288" y="1600200"/>
            <a:ext cx="7947424"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3153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Bing Karten</a:t>
            </a:r>
            <a:endParaRPr lang="de-DE"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8568952" cy="4186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530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Bing Karten</a:t>
            </a:r>
            <a:endParaRPr lang="de-DE" dirty="0">
              <a:solidFill>
                <a:schemeClr val="bg1">
                  <a:lumMod val="75000"/>
                </a:schemeClr>
              </a:solidFill>
            </a:endParaRP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9846" y="1600200"/>
            <a:ext cx="770430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530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chemeClr val="bg1">
                    <a:lumMod val="75000"/>
                  </a:schemeClr>
                </a:solidFill>
              </a:rPr>
              <a:t>Bing Karten</a:t>
            </a:r>
            <a:endParaRPr lang="de-DE" dirty="0">
              <a:solidFill>
                <a:schemeClr val="bg1">
                  <a:lumMod val="75000"/>
                </a:schemeClr>
              </a:solidFill>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37741"/>
            <a:ext cx="8229600" cy="4250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530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422</Words>
  <Application>Microsoft Office PowerPoint</Application>
  <PresentationFormat>Bildschirmpräsentation (4:3)</PresentationFormat>
  <Paragraphs>79</Paragraphs>
  <Slides>26</Slides>
  <Notes>0</Notes>
  <HiddenSlides>0</HiddenSlides>
  <MMClips>0</MMClips>
  <ScaleCrop>false</ScaleCrop>
  <HeadingPairs>
    <vt:vector size="4" baseType="variant">
      <vt:variant>
        <vt:lpstr>Design</vt:lpstr>
      </vt:variant>
      <vt:variant>
        <vt:i4>1</vt:i4>
      </vt:variant>
      <vt:variant>
        <vt:lpstr>Folientitel</vt:lpstr>
      </vt:variant>
      <vt:variant>
        <vt:i4>26</vt:i4>
      </vt:variant>
    </vt:vector>
  </HeadingPairs>
  <TitlesOfParts>
    <vt:vector size="27" baseType="lpstr">
      <vt:lpstr>Larissa</vt:lpstr>
      <vt:lpstr>Usability von Webseiten</vt:lpstr>
      <vt:lpstr>Google Maps</vt:lpstr>
      <vt:lpstr>Google Maps</vt:lpstr>
      <vt:lpstr>Google Maps</vt:lpstr>
      <vt:lpstr>Google Maps</vt:lpstr>
      <vt:lpstr>Google Maps</vt:lpstr>
      <vt:lpstr>Bing Karten</vt:lpstr>
      <vt:lpstr>Bing Karten</vt:lpstr>
      <vt:lpstr>Bing Karten</vt:lpstr>
      <vt:lpstr>Bing Karten</vt:lpstr>
      <vt:lpstr>Bing Karten</vt:lpstr>
      <vt:lpstr>Usability</vt:lpstr>
      <vt:lpstr>Die moderne, benutzerfreundliche Webseite</vt:lpstr>
      <vt:lpstr>Wie benutzen User eine Webseite?</vt:lpstr>
      <vt:lpstr>Wie benutzen User eine Webseite?</vt:lpstr>
      <vt:lpstr>Wie gestaltet man eine Webseite benutzerfreundlich?</vt:lpstr>
      <vt:lpstr>Wie gestaltet man eine Webseite benutzerfreundlich?</vt:lpstr>
      <vt:lpstr>Wie gestaltet man eine Webseite benutzerfreundlich?</vt:lpstr>
      <vt:lpstr>Wie gestaltet man eine Webseite benutzerfreundlich?</vt:lpstr>
      <vt:lpstr>Usability bei GeoVisualisierung</vt:lpstr>
      <vt:lpstr>Allgemeine Anforderungen</vt:lpstr>
      <vt:lpstr>Leitmotive für die Entwicklung</vt:lpstr>
      <vt:lpstr>Mobile Geräte</vt:lpstr>
      <vt:lpstr>Mobile First - Paradigma</vt:lpstr>
      <vt:lpstr>Mobile First - Paradigma</vt:lpstr>
      <vt:lpstr>Literatur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von Webseiten</dc:title>
  <dc:creator>Alex</dc:creator>
  <cp:lastModifiedBy>Alex</cp:lastModifiedBy>
  <cp:revision>64</cp:revision>
  <dcterms:created xsi:type="dcterms:W3CDTF">2014-04-26T15:13:56Z</dcterms:created>
  <dcterms:modified xsi:type="dcterms:W3CDTF">2014-05-12T23:46:15Z</dcterms:modified>
</cp:coreProperties>
</file>